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</p:sldMasterIdLst>
  <p:sldIdLst>
    <p:sldId id="256" r:id="rId2"/>
    <p:sldId id="257" r:id="rId3"/>
    <p:sldId id="262" r:id="rId4"/>
    <p:sldId id="258" r:id="rId5"/>
    <p:sldId id="264" r:id="rId6"/>
    <p:sldId id="259" r:id="rId7"/>
    <p:sldId id="263" r:id="rId8"/>
    <p:sldId id="265" r:id="rId9"/>
    <p:sldId id="260" r:id="rId10"/>
    <p:sldId id="261" r:id="rId11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3134" autoAdjust="0"/>
  </p:normalViewPr>
  <p:slideViewPr>
    <p:cSldViewPr>
      <p:cViewPr varScale="1">
        <p:scale>
          <a:sx n="69" d="100"/>
          <a:sy n="69" d="100"/>
        </p:scale>
        <p:origin x="-1404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422030" y="1371600"/>
            <a:ext cx="8229600" cy="1828800"/>
          </a:xfrm>
        </p:spPr>
        <p:txBody>
          <a:bodyPr vert="horz" lIns="45720" tIns="0" rIns="45720" bIns="0" anchor="b">
            <a:norm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</a:sp3d>
          </a:bodyPr>
          <a:lstStyle>
            <a:lvl1pPr>
              <a:defRPr sz="4800" b="1" cap="all" baseline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9F07EB-2A8D-4173-83A2-F1B9A621F9E4}" type="datetimeFigureOut">
              <a:rPr lang="en-US" smtClean="0"/>
              <a:pPr/>
              <a:t>4/11/2011</a:t>
            </a:fld>
            <a:endParaRPr 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6E36D8-81C1-45C5-9A72-8C0B8BDC2D8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1371600" y="3331698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</p:spTree>
  </p:cSld>
  <p:clrMapOvr>
    <a:masterClrMapping/>
  </p:clrMapOvr>
  <p:transition spd="med" advTm="35000">
    <p:wipe dir="r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9F07EB-2A8D-4173-83A2-F1B9A621F9E4}" type="datetimeFigureOut">
              <a:rPr lang="en-US" smtClean="0"/>
              <a:pPr/>
              <a:t>4/11/2011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6E36D8-81C1-45C5-9A72-8C0B8BDC2D8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med" advTm="35000">
    <p:wipe dir="r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00200" y="609600"/>
            <a:ext cx="7086600" cy="1828800"/>
          </a:xfrm>
        </p:spPr>
        <p:txBody>
          <a:bodyPr vert="horz" bIns="0" anchor="b">
            <a:no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  <a:contourClr>
                <a:schemeClr val="tx2">
                  <a:shade val="50000"/>
                </a:schemeClr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4800" b="1" cap="none" baseline="0">
                <a:ln w="6350">
                  <a:noFill/>
                </a:ln>
                <a:solidFill>
                  <a:schemeClr val="accent1">
                    <a:tint val="90000"/>
                    <a:satMod val="120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600200" y="2507786"/>
            <a:ext cx="7086600" cy="1509712"/>
          </a:xfrm>
        </p:spPr>
        <p:txBody>
          <a:bodyPr anchor="t"/>
          <a:lstStyle>
            <a:lvl1pPr marL="73152" indent="0" algn="l">
              <a:buNone/>
              <a:defRPr sz="20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9F07EB-2A8D-4173-83A2-F1B9A621F9E4}" type="datetimeFigureOut">
              <a:rPr lang="en-US" smtClean="0"/>
              <a:pPr/>
              <a:t>4/11/2011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924800" y="6416675"/>
            <a:ext cx="762000" cy="365125"/>
          </a:xfrm>
        </p:spPr>
        <p:txBody>
          <a:bodyPr/>
          <a:lstStyle/>
          <a:p>
            <a:fld id="{176E36D8-81C1-45C5-9A72-8C0B8BDC2D8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ransition spd="med" advTm="35000">
    <p:wipe dir="r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9F07EB-2A8D-4173-83A2-F1B9A621F9E4}" type="datetimeFigureOut">
              <a:rPr lang="en-US" smtClean="0"/>
              <a:pPr/>
              <a:t>4/11/2011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6E36D8-81C1-45C5-9A72-8C0B8BDC2D8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med" advTm="35000">
    <p:wipe dir="r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2"/>
            <a:ext cx="4040188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535112"/>
            <a:ext cx="4041775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4040188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362200"/>
            <a:ext cx="4041775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9F07EB-2A8D-4173-83A2-F1B9A621F9E4}" type="datetimeFigureOut">
              <a:rPr lang="en-US" smtClean="0"/>
              <a:pPr/>
              <a:t>4/11/2011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6E36D8-81C1-45C5-9A72-8C0B8BDC2D8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med" advTm="35000">
    <p:wipe dir="r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9F07EB-2A8D-4173-83A2-F1B9A621F9E4}" type="datetimeFigureOut">
              <a:rPr lang="en-US" smtClean="0"/>
              <a:pPr/>
              <a:t>4/11/2011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6E36D8-81C1-45C5-9A72-8C0B8BDC2D8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med" advTm="35000">
    <p:wipe dir="r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9F07EB-2A8D-4173-83A2-F1B9A621F9E4}" type="datetimeFigureOut">
              <a:rPr lang="en-US" smtClean="0"/>
              <a:pPr/>
              <a:t>4/11/2011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6E36D8-81C1-45C5-9A72-8C0B8BDC2D8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med" advTm="35000">
    <p:wipe dir="r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vert="horz" anchor="b">
            <a:normAutofit/>
            <a:sp3d prstMaterial="softEdge"/>
          </a:bodyPr>
          <a:lstStyle>
            <a:lvl1pPr algn="l">
              <a:buNone/>
              <a:defRPr sz="2200" b="0">
                <a:ln w="6350">
                  <a:noFill/>
                </a:ln>
                <a:solidFill>
                  <a:schemeClr val="accent1">
                    <a:tint val="73000"/>
                    <a:satMod val="180000"/>
                  </a:schemeClr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57200" y="1524000"/>
            <a:ext cx="3008313" cy="4602163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2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9F07EB-2A8D-4173-83A2-F1B9A621F9E4}" type="datetimeFigureOut">
              <a:rPr lang="en-US" smtClean="0"/>
              <a:pPr/>
              <a:t>4/11/2011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6E36D8-81C1-45C5-9A72-8C0B8BDC2D8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med" advTm="35000">
    <p:wipe dir="r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28800" y="609600"/>
            <a:ext cx="5486400" cy="522288"/>
          </a:xfrm>
        </p:spPr>
        <p:txBody>
          <a:bodyPr lIns="45720" rIns="45720" bIns="0" anchor="b">
            <a:sp3d prstMaterial="softEdge"/>
          </a:bodyPr>
          <a:lstStyle>
            <a:lvl1pPr algn="ctr">
              <a:buNone/>
              <a:defRPr sz="2000" b="1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828800" y="1831975"/>
            <a:ext cx="5486400" cy="3962400"/>
          </a:xfrm>
          <a:solidFill>
            <a:schemeClr val="bg2"/>
          </a:solidFill>
          <a:ln w="44450" cap="sq" cmpd="sng" algn="ctr">
            <a:solidFill>
              <a:srgbClr val="FFFFFF"/>
            </a:solidFill>
            <a:prstDash val="solid"/>
            <a:miter lim="800000"/>
          </a:ln>
          <a:effectLst>
            <a:outerShdw blurRad="190500" dist="228600" dir="2700000" sy="90000">
              <a:srgbClr val="000000">
                <a:alpha val="25000"/>
              </a:srgbClr>
            </a:outerShdw>
          </a:effectLst>
          <a:scene3d>
            <a:camera prst="orthographicFront">
              <a:rot lat="0" lon="0" rev="0"/>
            </a:camera>
            <a:lightRig rig="balanced" dir="tr">
              <a:rot lat="0" lon="0" rev="2700000"/>
            </a:lightRig>
          </a:scene3d>
          <a:sp3d prstMaterial="matte">
            <a:contourClr>
              <a:schemeClr val="tx2">
                <a:shade val="50000"/>
              </a:schemeClr>
            </a:contourClr>
          </a:sp3d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/>
          <a:lstStyle>
            <a:lvl1pPr indent="0">
              <a:buNone/>
              <a:defRPr sz="3200"/>
            </a:lvl1pPr>
          </a:lstStyle>
          <a:p>
            <a:pPr marL="0" algn="l" rtl="0" eaLnBrk="1" latinLnBrk="0" hangingPunct="1"/>
            <a:r>
              <a:rPr kumimoji="0" lang="en-US" smtClean="0">
                <a:solidFill>
                  <a:schemeClr val="lt1"/>
                </a:solidFill>
                <a:latin typeface="+mn-lt"/>
                <a:ea typeface="+mn-ea"/>
                <a:cs typeface="+mn-cs"/>
              </a:rPr>
              <a:t>Click icon to add picture</a:t>
            </a:r>
            <a:endParaRPr kumimoji="0" lang="en-US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828800" y="1166787"/>
            <a:ext cx="5486400" cy="530352"/>
          </a:xfrm>
        </p:spPr>
        <p:txBody>
          <a:bodyPr lIns="45720" tIns="45720" rIns="45720" anchor="t"/>
          <a:lstStyle>
            <a:lvl1pPr marL="0" indent="0" algn="ct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9F07EB-2A8D-4173-83A2-F1B9A621F9E4}" type="datetimeFigureOut">
              <a:rPr lang="en-US" smtClean="0"/>
              <a:pPr/>
              <a:t>4/11/2011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6E36D8-81C1-45C5-9A72-8C0B8BDC2D8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med" advTm="35000">
    <p:wipe dir="r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9F07EB-2A8D-4173-83A2-F1B9A621F9E4}" type="datetimeFigureOut">
              <a:rPr lang="en-US" smtClean="0"/>
              <a:pPr/>
              <a:t>4/11/2011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6E36D8-81C1-45C5-9A72-8C0B8BDC2D8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med" advTm="35000">
    <p:wipe dir="r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9F07EB-2A8D-4173-83A2-F1B9A621F9E4}" type="datetimeFigureOut">
              <a:rPr lang="en-US" smtClean="0"/>
              <a:pPr/>
              <a:t>4/11/2011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6E36D8-81C1-45C5-9A72-8C0B8BDC2D8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med" advTm="35000">
    <p:wipe dir="r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>
                <a:rot lat="0" lon="0" rev="16800000"/>
              </a:lightRig>
            </a:scene3d>
            <a:sp3d prstMaterial="softEdge">
              <a:bevelT w="38100" h="38100"/>
            </a:sp3d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70916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457200" y="6416675"/>
            <a:ext cx="21336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A19F07EB-2A8D-4173-83A2-F1B9A621F9E4}" type="datetimeFigureOut">
              <a:rPr lang="en-US" smtClean="0"/>
              <a:pPr/>
              <a:t>4/11/2011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3124200" y="6416675"/>
            <a:ext cx="2895600" cy="365125"/>
          </a:xfrm>
          <a:prstGeom prst="rect">
            <a:avLst/>
          </a:prstGeom>
        </p:spPr>
        <p:txBody>
          <a:bodyPr vert="horz" anchor="b"/>
          <a:lstStyle>
            <a:lvl1pPr algn="ct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7924800" y="6416675"/>
            <a:ext cx="762000" cy="365125"/>
          </a:xfrm>
          <a:prstGeom prst="rect">
            <a:avLst/>
          </a:prstGeom>
        </p:spPr>
        <p:txBody>
          <a:bodyPr vert="horz" lIns="0" rIns="0" anchor="b"/>
          <a:lstStyle>
            <a:lvl1pPr algn="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176E36D8-81C1-45C5-9A72-8C0B8BDC2D8A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ransition spd="med" advTm="35000">
    <p:wipe dir="r"/>
  </p:transition>
  <p:txStyles>
    <p:titleStyle>
      <a:lvl1pPr algn="ctr" rtl="0" eaLnBrk="1" latinLnBrk="0" hangingPunct="1">
        <a:spcBef>
          <a:spcPct val="0"/>
        </a:spcBef>
        <a:buNone/>
        <a:defRPr kumimoji="0" sz="4100" b="1" kern="1200" cap="none" baseline="0">
          <a:ln w="6350">
            <a:noFill/>
          </a:ln>
          <a:gradFill>
            <a:gsLst>
              <a:gs pos="0">
                <a:schemeClr val="accent1">
                  <a:tint val="73000"/>
                  <a:satMod val="145000"/>
                </a:schemeClr>
              </a:gs>
              <a:gs pos="73000">
                <a:schemeClr val="accent1">
                  <a:tint val="73000"/>
                  <a:satMod val="145000"/>
                </a:schemeClr>
              </a:gs>
              <a:gs pos="100000">
                <a:schemeClr val="accent1">
                  <a:tint val="83000"/>
                  <a:satMod val="143000"/>
                </a:schemeClr>
              </a:gs>
            </a:gsLst>
            <a:lin ang="4800000" scaled="1"/>
          </a:gradFill>
          <a:effectLst>
            <a:outerShdw blurRad="114300" dist="101600" dir="2700000" algn="tl" rotWithShape="0">
              <a:srgbClr val="000000">
                <a:alpha val="40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548640" indent="-411480" algn="l" rtl="0" eaLnBrk="1" latinLnBrk="0" hangingPunct="1">
        <a:spcBef>
          <a:spcPct val="20000"/>
        </a:spcBef>
        <a:buClr>
          <a:schemeClr val="tx1">
            <a:shade val="95000"/>
          </a:schemeClr>
        </a:buClr>
        <a:buSzPct val="65000"/>
        <a:buFont typeface="Wingdings 2"/>
        <a:buChar char="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868680" indent="-283464" algn="l" rtl="0" eaLnBrk="1" latinLnBrk="0" hangingPunct="1">
        <a:spcBef>
          <a:spcPct val="20000"/>
        </a:spcBef>
        <a:buClr>
          <a:schemeClr val="tx1"/>
        </a:buClr>
        <a:buSzPct val="80000"/>
        <a:buFont typeface="Wingdings 2"/>
        <a:buChar char="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33856" indent="-228600" algn="l" rtl="0" eaLnBrk="1" latinLnBrk="0" hangingPunct="1">
        <a:spcBef>
          <a:spcPct val="20000"/>
        </a:spcBef>
        <a:buClr>
          <a:schemeClr val="tx1"/>
        </a:buClr>
        <a:buSzPct val="95000"/>
        <a:buFont typeface="Wingdings"/>
        <a:buChar char="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353312" indent="-182880" algn="l" rtl="0" eaLnBrk="1" latinLnBrk="0" hangingPunct="1">
        <a:spcBef>
          <a:spcPct val="20000"/>
        </a:spcBef>
        <a:buClr>
          <a:schemeClr val="tx1"/>
        </a:buClr>
        <a:buSzPct val="100000"/>
        <a:buFont typeface="Wingdings 3"/>
        <a:buChar char="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54533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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64792" indent="-182880" algn="l" rtl="0" eaLnBrk="1" latinLnBrk="0" hangingPunct="1">
        <a:spcBef>
          <a:spcPct val="20000"/>
        </a:spcBef>
        <a:buClr>
          <a:schemeClr val="tx1"/>
        </a:buClr>
        <a:buFont typeface="Wingdings 3"/>
        <a:buChar char="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65960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167128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36829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.png"/><Relationship Id="rId4" Type="http://schemas.openxmlformats.org/officeDocument/2006/relationships/image" Target="../media/image4.jpe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2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7.png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57200" y="609600"/>
            <a:ext cx="8229600" cy="1828800"/>
          </a:xfrm>
        </p:spPr>
        <p:txBody>
          <a:bodyPr/>
          <a:lstStyle/>
          <a:p>
            <a:r>
              <a:rPr lang="en-US" dirty="0" smtClean="0"/>
              <a:t>Standing Tall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>
                <a:latin typeface="Aharoni" pitchFamily="2" charset="-79"/>
                <a:cs typeface="Aharoni" pitchFamily="2" charset="-79"/>
              </a:rPr>
              <a:t>Diversity still exists today.</a:t>
            </a:r>
          </a:p>
          <a:p>
            <a:r>
              <a:rPr lang="en-US" dirty="0" smtClean="0">
                <a:latin typeface="Aharoni" pitchFamily="2" charset="-79"/>
                <a:cs typeface="Aharoni" pitchFamily="2" charset="-79"/>
              </a:rPr>
              <a:t>Today I want to take one step closer in putting an end to it.</a:t>
            </a:r>
            <a:endParaRPr lang="en-US" dirty="0">
              <a:latin typeface="Aharoni" pitchFamily="2" charset="-79"/>
              <a:cs typeface="Aharoni" pitchFamily="2" charset="-79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381000" y="990600"/>
            <a:ext cx="4571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    </a:t>
            </a:r>
            <a:endParaRPr lang="en-US" dirty="0"/>
          </a:p>
        </p:txBody>
      </p:sp>
    </p:spTree>
  </p:cSld>
  <p:clrMapOvr>
    <a:masterClrMapping/>
  </p:clrMapOvr>
  <p:transition spd="med" advTm="35000">
    <p:wipe dir="r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81000" y="0"/>
            <a:ext cx="8229600" cy="1447800"/>
          </a:xfrm>
        </p:spPr>
        <p:txBody>
          <a:bodyPr/>
          <a:lstStyle/>
          <a:p>
            <a:r>
              <a:rPr lang="en-US" dirty="0" smtClean="0"/>
              <a:t>Mathew J. Myers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1752600"/>
            <a:ext cx="6400800" cy="4572000"/>
          </a:xfrm>
        </p:spPr>
        <p:txBody>
          <a:bodyPr/>
          <a:lstStyle/>
          <a:p>
            <a:pPr algn="l">
              <a:buFont typeface="Arial" pitchFamily="34" charset="0"/>
              <a:buChar char="•"/>
            </a:pPr>
            <a:r>
              <a:rPr lang="en-US" sz="2000" b="1" dirty="0" smtClean="0"/>
              <a:t>Born December 21, 1990</a:t>
            </a:r>
          </a:p>
          <a:p>
            <a:pPr algn="l">
              <a:buFont typeface="Arial" pitchFamily="34" charset="0"/>
              <a:buChar char="•"/>
            </a:pPr>
            <a:r>
              <a:rPr lang="en-US" sz="2000" b="1" dirty="0" smtClean="0"/>
              <a:t>Birthplace: Manchester, NH</a:t>
            </a:r>
          </a:p>
          <a:p>
            <a:pPr algn="l">
              <a:buFont typeface="Arial" pitchFamily="34" charset="0"/>
              <a:buChar char="•"/>
            </a:pPr>
            <a:r>
              <a:rPr lang="en-US" sz="2000" b="1" dirty="0" smtClean="0"/>
              <a:t>Parents: Marty &amp; Sue Myers </a:t>
            </a:r>
          </a:p>
          <a:p>
            <a:pPr lvl="1" algn="l">
              <a:buFont typeface="Arial" pitchFamily="34" charset="0"/>
              <a:buChar char="•"/>
            </a:pPr>
            <a:r>
              <a:rPr lang="en-US" sz="2000" b="1" dirty="0" smtClean="0"/>
              <a:t>Averaged Sized</a:t>
            </a:r>
          </a:p>
          <a:p>
            <a:pPr algn="l">
              <a:buFont typeface="Arial" pitchFamily="34" charset="0"/>
              <a:buChar char="•"/>
            </a:pPr>
            <a:r>
              <a:rPr lang="en-US" sz="2000" b="1" dirty="0" smtClean="0"/>
              <a:t>Siblings: Mackenzie 18, </a:t>
            </a:r>
            <a:r>
              <a:rPr lang="en-US" sz="2000" b="1" dirty="0" err="1" smtClean="0"/>
              <a:t>Michaeli</a:t>
            </a:r>
            <a:r>
              <a:rPr lang="en-US" sz="2000" b="1" dirty="0" smtClean="0"/>
              <a:t> 16, and </a:t>
            </a:r>
            <a:r>
              <a:rPr lang="en-US" sz="2000" b="1" dirty="0" err="1" smtClean="0"/>
              <a:t>Mitchel</a:t>
            </a:r>
            <a:r>
              <a:rPr lang="en-US" sz="2000" b="1" dirty="0" smtClean="0"/>
              <a:t> 14</a:t>
            </a:r>
          </a:p>
          <a:p>
            <a:pPr lvl="1" algn="l">
              <a:buFont typeface="Arial" pitchFamily="34" charset="0"/>
              <a:buChar char="•"/>
            </a:pPr>
            <a:r>
              <a:rPr lang="en-US" sz="2000" b="1" dirty="0" smtClean="0"/>
              <a:t>2 Brothers (Mac &amp; Mitch) </a:t>
            </a:r>
          </a:p>
          <a:p>
            <a:pPr lvl="2" algn="l">
              <a:buFont typeface="Arial" pitchFamily="34" charset="0"/>
              <a:buChar char="•"/>
            </a:pPr>
            <a:r>
              <a:rPr lang="en-US" sz="2000" b="1" dirty="0" smtClean="0"/>
              <a:t>All average sized</a:t>
            </a:r>
          </a:p>
          <a:p>
            <a:pPr algn="l">
              <a:buFont typeface="Arial" pitchFamily="34" charset="0"/>
              <a:buChar char="•"/>
            </a:pPr>
            <a:r>
              <a:rPr lang="en-US" sz="1800" b="1" dirty="0" smtClean="0"/>
              <a:t>Dwarfism: </a:t>
            </a:r>
            <a:r>
              <a:rPr lang="en-US" sz="1800" b="1" dirty="0" err="1" smtClean="0"/>
              <a:t>Achondroplasia</a:t>
            </a:r>
            <a:endParaRPr lang="en-US" sz="1800" b="1" dirty="0" smtClean="0"/>
          </a:p>
          <a:p>
            <a:pPr algn="l">
              <a:buFont typeface="Arial" pitchFamily="34" charset="0"/>
              <a:buChar char="•"/>
            </a:pPr>
            <a:r>
              <a:rPr lang="en-US" sz="1800" b="1" dirty="0" smtClean="0"/>
              <a:t>High School: Trinity HS in Manchester, NH</a:t>
            </a:r>
          </a:p>
          <a:p>
            <a:pPr algn="l">
              <a:buFont typeface="Arial" pitchFamily="34" charset="0"/>
              <a:buChar char="•"/>
            </a:pPr>
            <a:r>
              <a:rPr lang="en-US" sz="1800" b="1" dirty="0" smtClean="0"/>
              <a:t>College: UNH ‘13 </a:t>
            </a:r>
          </a:p>
          <a:p>
            <a:pPr lvl="1" algn="l">
              <a:buFont typeface="Arial" pitchFamily="34" charset="0"/>
              <a:buChar char="•"/>
            </a:pPr>
            <a:r>
              <a:rPr lang="en-US" sz="1400" b="1" dirty="0" smtClean="0"/>
              <a:t>Major: Communications</a:t>
            </a:r>
          </a:p>
          <a:p>
            <a:pPr algn="l">
              <a:buFont typeface="Arial" pitchFamily="34" charset="0"/>
              <a:buChar char="•"/>
            </a:pPr>
            <a:r>
              <a:rPr lang="en-US" sz="1800" b="1" dirty="0" smtClean="0"/>
              <a:t>Sports: Hockey, Golf, Baseball, Soccer</a:t>
            </a:r>
          </a:p>
          <a:p>
            <a:pPr algn="l">
              <a:buFont typeface="Arial" pitchFamily="34" charset="0"/>
              <a:buChar char="•"/>
            </a:pPr>
            <a:endParaRPr lang="en-US" sz="1800" dirty="0" smtClean="0"/>
          </a:p>
          <a:p>
            <a:pPr algn="l">
              <a:buFont typeface="Arial" pitchFamily="34" charset="0"/>
              <a:buChar char="•"/>
            </a:pPr>
            <a:endParaRPr lang="en-US" sz="1800" dirty="0" smtClean="0"/>
          </a:p>
          <a:p>
            <a:pPr>
              <a:buFont typeface="Arial" pitchFamily="34" charset="0"/>
              <a:buChar char="•"/>
            </a:pPr>
            <a:endParaRPr lang="en-US" dirty="0" smtClean="0"/>
          </a:p>
          <a:p>
            <a:pPr>
              <a:buFont typeface="Arial" pitchFamily="34" charset="0"/>
              <a:buChar char="•"/>
            </a:pPr>
            <a:endParaRPr lang="en-US" dirty="0"/>
          </a:p>
        </p:txBody>
      </p:sp>
    </p:spTree>
  </p:cSld>
  <p:clrMapOvr>
    <a:masterClrMapping/>
  </p:clrMapOvr>
  <p:transition spd="med" advTm="35000">
    <p:wipe dir="r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81000" y="228600"/>
            <a:ext cx="3385674" cy="2533650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</p:pic>
      <p:pic>
        <p:nvPicPr>
          <p:cNvPr id="1027" name="Picture 3" descr="C:\Users\LOCALU~1\AppData\Local\Temp\167077_756214947131_11009996_41819107_2658673_n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876800" y="381000"/>
            <a:ext cx="3810000" cy="2540000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</p:pic>
      <p:pic>
        <p:nvPicPr>
          <p:cNvPr id="1028" name="Picture 4" descr="C:\Users\LOCALU~1\AppData\Local\Temp\44959_10150263989915511_611995510_14935833_1550856_n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52400" y="3429000"/>
            <a:ext cx="4342443" cy="2882900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</p:pic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724400" y="3352800"/>
            <a:ext cx="4248150" cy="3179079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</p:pic>
    </p:spTree>
  </p:cSld>
  <p:clrMapOvr>
    <a:masterClrMapping/>
  </p:clrMapOvr>
  <p:transition spd="med" advTm="35000">
    <p:wipe dir="r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57200" y="0"/>
            <a:ext cx="8229600" cy="1447800"/>
          </a:xfrm>
        </p:spPr>
        <p:txBody>
          <a:bodyPr/>
          <a:lstStyle/>
          <a:p>
            <a:r>
              <a:rPr lang="en-US" dirty="0" err="1" smtClean="0"/>
              <a:t>Achondroplasia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09600" y="1524000"/>
            <a:ext cx="6400800" cy="4953000"/>
          </a:xfrm>
        </p:spPr>
        <p:txBody>
          <a:bodyPr>
            <a:normAutofit fontScale="92500" lnSpcReduction="10000"/>
          </a:bodyPr>
          <a:lstStyle/>
          <a:p>
            <a:pPr lvl="0" algn="l">
              <a:buFont typeface="Arial" pitchFamily="34" charset="0"/>
              <a:buChar char="•"/>
            </a:pPr>
            <a:r>
              <a:rPr lang="en-US" dirty="0" smtClean="0"/>
              <a:t>A genetic disorder that results in abnormally short stature</a:t>
            </a:r>
          </a:p>
          <a:p>
            <a:pPr lvl="0" algn="l">
              <a:buFont typeface="Arial" pitchFamily="34" charset="0"/>
              <a:buChar char="•"/>
            </a:pPr>
            <a:r>
              <a:rPr lang="en-US" dirty="0" smtClean="0"/>
              <a:t>It is the most common cause of short stature with disproportionally short limbs.</a:t>
            </a:r>
          </a:p>
          <a:p>
            <a:pPr lvl="0" algn="l">
              <a:buFont typeface="Arial" pitchFamily="34" charset="0"/>
              <a:buChar char="•"/>
            </a:pPr>
            <a:r>
              <a:rPr lang="en-US" dirty="0" smtClean="0"/>
              <a:t>The average adult height is 52 inches or 4 feet 4 inches for a male and 49 inches or 4 feet 1 inch for a girl.</a:t>
            </a:r>
          </a:p>
          <a:p>
            <a:pPr lvl="0" algn="l">
              <a:buFont typeface="Arial" pitchFamily="34" charset="0"/>
              <a:buChar char="•"/>
            </a:pPr>
            <a:r>
              <a:rPr lang="en-US" dirty="0" err="1" smtClean="0"/>
              <a:t>Achon</a:t>
            </a:r>
            <a:r>
              <a:rPr lang="en-US" dirty="0" smtClean="0"/>
              <a:t> is one of the oldest types of birth defects.</a:t>
            </a:r>
          </a:p>
          <a:p>
            <a:pPr lvl="0" algn="l">
              <a:buFont typeface="Arial" pitchFamily="34" charset="0"/>
              <a:buChar char="•"/>
            </a:pPr>
            <a:r>
              <a:rPr lang="en-US" dirty="0" smtClean="0"/>
              <a:t>The frequency birth rate of </a:t>
            </a:r>
            <a:r>
              <a:rPr lang="en-US" dirty="0" err="1" smtClean="0"/>
              <a:t>Achon</a:t>
            </a:r>
            <a:r>
              <a:rPr lang="en-US" dirty="0" smtClean="0"/>
              <a:t> Dwarves is 1 in 25,000.</a:t>
            </a:r>
            <a:endParaRPr lang="en-US" dirty="0"/>
          </a:p>
        </p:txBody>
      </p:sp>
      <p:pic>
        <p:nvPicPr>
          <p:cNvPr id="5" name="Picture 5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086600" y="4062620"/>
            <a:ext cx="2057400" cy="27953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med" advTm="35000">
    <p:wipe dir="r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876800" y="3810000"/>
            <a:ext cx="3923592" cy="2486025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</p:pic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981200" y="152400"/>
            <a:ext cx="5095875" cy="3400425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</p:pic>
      <p:pic>
        <p:nvPicPr>
          <p:cNvPr id="3077" name="Picture 5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81000" y="3733800"/>
            <a:ext cx="3851575" cy="2638425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</p:pic>
      <p:sp>
        <p:nvSpPr>
          <p:cNvPr id="6" name="TextBox 5"/>
          <p:cNvSpPr txBox="1"/>
          <p:nvPr/>
        </p:nvSpPr>
        <p:spPr>
          <a:xfrm>
            <a:off x="5257800" y="6477000"/>
            <a:ext cx="3048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Photo Credit: Gary Parker</a:t>
            </a:r>
            <a:endParaRPr lang="en-US" dirty="0"/>
          </a:p>
        </p:txBody>
      </p:sp>
    </p:spTree>
  </p:cSld>
  <p:clrMapOvr>
    <a:masterClrMapping/>
  </p:clrMapOvr>
  <p:transition spd="med" advTm="35000">
    <p:wipe dir="r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81000" y="152400"/>
            <a:ext cx="8229600" cy="1447800"/>
          </a:xfrm>
        </p:spPr>
        <p:txBody>
          <a:bodyPr/>
          <a:lstStyle/>
          <a:p>
            <a:r>
              <a:rPr lang="en-US" dirty="0" smtClean="0"/>
              <a:t>Characteristics: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1905000"/>
            <a:ext cx="6400800" cy="4495800"/>
          </a:xfrm>
        </p:spPr>
        <p:txBody>
          <a:bodyPr>
            <a:normAutofit fontScale="92500"/>
          </a:bodyPr>
          <a:lstStyle/>
          <a:p>
            <a:pPr lvl="0" algn="l">
              <a:buFont typeface="Arial" pitchFamily="34" charset="0"/>
              <a:buChar char="•"/>
            </a:pPr>
            <a:r>
              <a:rPr lang="en-US" b="1" dirty="0" smtClean="0"/>
              <a:t>Relatively long torso, short arms &amp; legs, and disproportionate shortening of the limbs (arms, legs, fingers).</a:t>
            </a:r>
          </a:p>
          <a:p>
            <a:pPr lvl="0" algn="l">
              <a:buFont typeface="Arial" pitchFamily="34" charset="0"/>
              <a:buChar char="•"/>
            </a:pPr>
            <a:r>
              <a:rPr lang="en-US" b="1" dirty="0" smtClean="0"/>
              <a:t>Large head with a prominent forehead.</a:t>
            </a:r>
          </a:p>
          <a:p>
            <a:pPr lvl="0" algn="l">
              <a:buFont typeface="Arial" pitchFamily="34" charset="0"/>
              <a:buChar char="•"/>
            </a:pPr>
            <a:r>
              <a:rPr lang="en-US" b="1" dirty="0" smtClean="0"/>
              <a:t>Fingers appear short and the ring finger and the middle fingers diverge giving the hand a “V” shape when you put the hands together.</a:t>
            </a:r>
          </a:p>
          <a:p>
            <a:pPr lvl="0" algn="l">
              <a:buFont typeface="Arial" pitchFamily="34" charset="0"/>
              <a:buChar char="•"/>
            </a:pPr>
            <a:r>
              <a:rPr lang="en-US" b="1" dirty="0" smtClean="0"/>
              <a:t>Ear infections, Dental Crowding, Obesity</a:t>
            </a:r>
          </a:p>
          <a:p>
            <a:pPr algn="l">
              <a:buFont typeface="Arial" pitchFamily="34" charset="0"/>
              <a:buChar char="•"/>
            </a:pPr>
            <a:endParaRPr lang="en-US" dirty="0"/>
          </a:p>
        </p:txBody>
      </p:sp>
    </p:spTree>
  </p:cSld>
  <p:clrMapOvr>
    <a:masterClrMapping/>
  </p:clrMapOvr>
  <p:transition spd="med" advTm="35000">
    <p:wipe dir="r"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04800" y="3429000"/>
            <a:ext cx="3892551" cy="2919413"/>
          </a:xfrm>
          <a:prstGeom prst="rect">
            <a:avLst/>
          </a:prstGeom>
          <a:ln>
            <a:headEnd/>
            <a:tailEnd/>
          </a:ln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</p:pic>
      <p:pic>
        <p:nvPicPr>
          <p:cNvPr id="2051" name="Picture 3" descr="C:\Users\LOCALU~1\AppData\Local\Temp\10133_103177639694063_100000054826518_90911_6792772_n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09600" y="304800"/>
            <a:ext cx="3815832" cy="2476500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</p:pic>
      <p:pic>
        <p:nvPicPr>
          <p:cNvPr id="5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715000" y="1143000"/>
            <a:ext cx="2322334" cy="4495800"/>
          </a:xfrm>
          <a:prstGeom prst="rect">
            <a:avLst/>
          </a:prstGeom>
          <a:ln>
            <a:headEnd/>
            <a:tailEnd/>
          </a:ln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</p:pic>
    </p:spTree>
  </p:cSld>
  <p:clrMapOvr>
    <a:masterClrMapping/>
  </p:clrMapOvr>
  <p:transition spd="med" advTm="35000">
    <p:wipe dir="r"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81000" y="0"/>
            <a:ext cx="8229600" cy="1295400"/>
          </a:xfrm>
        </p:spPr>
        <p:txBody>
          <a:bodyPr/>
          <a:lstStyle/>
          <a:p>
            <a:r>
              <a:rPr lang="en-US" dirty="0" smtClean="0"/>
              <a:t>The “M” Word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1447800"/>
            <a:ext cx="6400800" cy="4876800"/>
          </a:xfrm>
        </p:spPr>
        <p:txBody>
          <a:bodyPr/>
          <a:lstStyle/>
          <a:p>
            <a:pPr algn="l">
              <a:buFont typeface="Arial" pitchFamily="34" charset="0"/>
              <a:buChar char="•"/>
            </a:pPr>
            <a:r>
              <a:rPr lang="en-US" dirty="0" smtClean="0"/>
              <a:t>Refers to the word </a:t>
            </a:r>
            <a:r>
              <a:rPr lang="en-US" i="1" dirty="0" smtClean="0"/>
              <a:t>midget</a:t>
            </a:r>
            <a:endParaRPr lang="en-US" dirty="0" smtClean="0"/>
          </a:p>
          <a:p>
            <a:pPr algn="l">
              <a:buFont typeface="Arial" pitchFamily="34" charset="0"/>
              <a:buChar char="•"/>
            </a:pPr>
            <a:r>
              <a:rPr lang="en-US" dirty="0" smtClean="0"/>
              <a:t>Considered offensive to most little people</a:t>
            </a:r>
          </a:p>
          <a:p>
            <a:pPr algn="l">
              <a:buFont typeface="Arial" pitchFamily="34" charset="0"/>
              <a:buChar char="•"/>
            </a:pPr>
            <a:r>
              <a:rPr lang="en-US" dirty="0" smtClean="0"/>
              <a:t> History perceives as a dwarf being used as an act for laughs in the circus. </a:t>
            </a:r>
          </a:p>
          <a:p>
            <a:pPr algn="l">
              <a:buFont typeface="Arial" pitchFamily="34" charset="0"/>
              <a:buChar char="•"/>
            </a:pPr>
            <a:r>
              <a:rPr lang="en-US" dirty="0" smtClean="0"/>
              <a:t>Just rolls off the tongue nasty</a:t>
            </a:r>
          </a:p>
          <a:p>
            <a:pPr algn="l">
              <a:buFont typeface="Arial" pitchFamily="34" charset="0"/>
              <a:buChar char="•"/>
            </a:pPr>
            <a:r>
              <a:rPr lang="en-US" dirty="0" smtClean="0"/>
              <a:t>Other words to use instead: little, short, dwarf, small, or quit simply their name.  </a:t>
            </a:r>
            <a:endParaRPr lang="en-US" dirty="0"/>
          </a:p>
        </p:txBody>
      </p:sp>
    </p:spTree>
  </p:cSld>
  <p:clrMapOvr>
    <a:masterClrMapping/>
  </p:clrMapOvr>
  <p:transition spd="med" advTm="35000">
    <p:wipe dir="r"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81000" y="0"/>
            <a:ext cx="8229600" cy="1143000"/>
          </a:xfrm>
        </p:spPr>
        <p:txBody>
          <a:bodyPr/>
          <a:lstStyle/>
          <a:p>
            <a:r>
              <a:rPr lang="en-US" dirty="0" smtClean="0"/>
              <a:t>Famous Dwarves: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04800" y="1447800"/>
            <a:ext cx="6400800" cy="3810000"/>
          </a:xfrm>
        </p:spPr>
        <p:txBody>
          <a:bodyPr>
            <a:normAutofit fontScale="92500" lnSpcReduction="20000"/>
          </a:bodyPr>
          <a:lstStyle/>
          <a:p>
            <a:pPr algn="l">
              <a:buFont typeface="Arial" pitchFamily="34" charset="0"/>
              <a:buChar char="•"/>
            </a:pPr>
            <a:r>
              <a:rPr lang="en-US" sz="2000" b="1" dirty="0" smtClean="0"/>
              <a:t>The </a:t>
            </a:r>
            <a:r>
              <a:rPr lang="en-US" sz="2000" b="1" dirty="0" err="1" smtClean="0"/>
              <a:t>Roloffs</a:t>
            </a:r>
            <a:r>
              <a:rPr lang="en-US" sz="2000" b="1" dirty="0" smtClean="0"/>
              <a:t>: Matt, Amy, Zach, Jeremy, Molly, Jacob</a:t>
            </a:r>
          </a:p>
          <a:p>
            <a:pPr lvl="1" algn="l">
              <a:buFont typeface="Arial" pitchFamily="34" charset="0"/>
              <a:buChar char="•"/>
            </a:pPr>
            <a:r>
              <a:rPr lang="en-US" sz="2000" dirty="0" smtClean="0"/>
              <a:t>TLC’s hit show Little People Big World</a:t>
            </a:r>
          </a:p>
          <a:p>
            <a:pPr algn="l">
              <a:buFont typeface="Arial" pitchFamily="34" charset="0"/>
              <a:buChar char="•"/>
            </a:pPr>
            <a:r>
              <a:rPr lang="en-US" sz="2000" b="1" dirty="0" smtClean="0"/>
              <a:t>Martin </a:t>
            </a:r>
            <a:r>
              <a:rPr lang="en-US" sz="2000" b="1" dirty="0" err="1" smtClean="0"/>
              <a:t>Klebba</a:t>
            </a:r>
            <a:endParaRPr lang="en-US" sz="2000" b="1" dirty="0" smtClean="0"/>
          </a:p>
          <a:p>
            <a:pPr lvl="1" algn="l">
              <a:buFont typeface="Arial" pitchFamily="34" charset="0"/>
              <a:buChar char="•"/>
            </a:pPr>
            <a:r>
              <a:rPr lang="en-US" sz="2000" dirty="0" err="1" smtClean="0"/>
              <a:t>Pirattes</a:t>
            </a:r>
            <a:r>
              <a:rPr lang="en-US" sz="2000" dirty="0" smtClean="0"/>
              <a:t> of the </a:t>
            </a:r>
            <a:r>
              <a:rPr lang="en-US" sz="2000" dirty="0" err="1" smtClean="0"/>
              <a:t>Carribean</a:t>
            </a:r>
            <a:r>
              <a:rPr lang="en-US" sz="2000" dirty="0" smtClean="0"/>
              <a:t>: At World’s End, Hancock, Scrubs, The Cape</a:t>
            </a:r>
          </a:p>
          <a:p>
            <a:pPr algn="l">
              <a:buFont typeface="Arial" pitchFamily="34" charset="0"/>
              <a:buChar char="•"/>
            </a:pPr>
            <a:r>
              <a:rPr lang="en-US" sz="2000" b="1" dirty="0" smtClean="0"/>
              <a:t>Bill Klein and Jen Arnold</a:t>
            </a:r>
          </a:p>
          <a:p>
            <a:pPr lvl="1" algn="l">
              <a:buFont typeface="Arial" pitchFamily="34" charset="0"/>
              <a:buChar char="•"/>
            </a:pPr>
            <a:r>
              <a:rPr lang="en-US" sz="2000" dirty="0" smtClean="0"/>
              <a:t>The Little Couple (TLC)</a:t>
            </a:r>
          </a:p>
          <a:p>
            <a:pPr algn="l">
              <a:buFont typeface="Arial" pitchFamily="34" charset="0"/>
              <a:buChar char="•"/>
            </a:pPr>
            <a:r>
              <a:rPr lang="en-US" sz="2000" b="1" dirty="0" smtClean="0"/>
              <a:t>Jason </a:t>
            </a:r>
            <a:r>
              <a:rPr lang="en-US" sz="2000" b="1" dirty="0" err="1" smtClean="0"/>
              <a:t>Acuna</a:t>
            </a:r>
            <a:endParaRPr lang="en-US" sz="2000" b="1" dirty="0" smtClean="0"/>
          </a:p>
          <a:p>
            <a:pPr lvl="1" algn="l">
              <a:buFont typeface="Arial" pitchFamily="34" charset="0"/>
              <a:buChar char="•"/>
            </a:pPr>
            <a:r>
              <a:rPr lang="en-US" sz="2000" dirty="0" smtClean="0"/>
              <a:t>Wee-Man</a:t>
            </a:r>
          </a:p>
          <a:p>
            <a:pPr algn="l">
              <a:buFont typeface="Arial" pitchFamily="34" charset="0"/>
              <a:buChar char="•"/>
            </a:pPr>
            <a:r>
              <a:rPr lang="en-US" b="1" dirty="0" smtClean="0"/>
              <a:t>Verne Troyer</a:t>
            </a:r>
          </a:p>
          <a:p>
            <a:pPr lvl="1" algn="l">
              <a:buFont typeface="Arial" pitchFamily="34" charset="0"/>
              <a:buChar char="•"/>
            </a:pPr>
            <a:r>
              <a:rPr lang="en-US" sz="2000" dirty="0" smtClean="0"/>
              <a:t>Austin Power’s “Mini-Me”</a:t>
            </a:r>
          </a:p>
          <a:p>
            <a:pPr algn="l">
              <a:buFont typeface="Arial" pitchFamily="34" charset="0"/>
              <a:buChar char="•"/>
            </a:pPr>
            <a:r>
              <a:rPr lang="en-US" sz="2000" dirty="0" smtClean="0"/>
              <a:t>Soon to be: </a:t>
            </a:r>
            <a:r>
              <a:rPr lang="en-US" sz="2000" b="1" dirty="0" smtClean="0"/>
              <a:t>Mat Myers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477000" y="1447800"/>
            <a:ext cx="2667000" cy="2061234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81000" y="5191125"/>
            <a:ext cx="1666875" cy="1666875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362200" y="5148262"/>
            <a:ext cx="2279651" cy="1709738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953250" y="4267200"/>
            <a:ext cx="2190750" cy="2590800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</p:pic>
      <p:pic>
        <p:nvPicPr>
          <p:cNvPr id="1030" name="Picture 6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4800600" y="3990975"/>
            <a:ext cx="2019300" cy="2867025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</p:pic>
    </p:spTree>
  </p:cSld>
  <p:clrMapOvr>
    <a:masterClrMapping/>
  </p:clrMapOvr>
  <p:transition spd="med" advTm="35000">
    <p:wipe dir="r"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 rot="20483639">
            <a:off x="11606" y="804219"/>
            <a:ext cx="5192448" cy="92333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 lIns="91440" tIns="45720" rIns="91440" bIns="45720">
            <a:spAutoFit/>
          </a:bodyPr>
          <a:lstStyle/>
          <a:p>
            <a:pPr algn="ctr"/>
            <a:r>
              <a:rPr lang="en-US" b="1" dirty="0" smtClean="0"/>
              <a:t>I want to show everyone that I am no different, </a:t>
            </a:r>
          </a:p>
          <a:p>
            <a:pPr algn="ctr"/>
            <a:r>
              <a:rPr lang="en-US" b="1" dirty="0" smtClean="0"/>
              <a:t>I am just as capable of completing every task </a:t>
            </a:r>
          </a:p>
          <a:p>
            <a:pPr algn="ctr"/>
            <a:r>
              <a:rPr lang="en-US" b="1" dirty="0" smtClean="0"/>
              <a:t>that you and you and you can complete.</a:t>
            </a:r>
            <a:endParaRPr lang="en-US" b="1" cap="none" spc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2716364" y="2967335"/>
            <a:ext cx="3711273" cy="400110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2000" b="1" dirty="0" smtClean="0"/>
              <a:t>You take one step, I take three</a:t>
            </a:r>
            <a:endParaRPr lang="en-US" sz="2000" b="1" cap="none" spc="0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  <p:sp>
        <p:nvSpPr>
          <p:cNvPr id="6" name="Rectangle 5"/>
          <p:cNvSpPr/>
          <p:nvPr/>
        </p:nvSpPr>
        <p:spPr>
          <a:xfrm rot="20496972">
            <a:off x="431053" y="1823944"/>
            <a:ext cx="5399235" cy="707886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none" lIns="91440" tIns="45720" rIns="91440" bIns="45720">
            <a:spAutoFit/>
            <a:scene3d>
              <a:camera prst="orthographicFront"/>
              <a:lightRig rig="soft" dir="t">
                <a:rot lat="0" lon="0" rev="10800000"/>
              </a:lightRig>
            </a:scene3d>
            <a:sp3d>
              <a:bevelT w="27940" h="12700"/>
              <a:contourClr>
                <a:srgbClr val="DDDDDD"/>
              </a:contourClr>
            </a:sp3d>
          </a:bodyPr>
          <a:lstStyle/>
          <a:p>
            <a:pPr algn="ctr"/>
            <a:r>
              <a:rPr lang="en-US" sz="2000" dirty="0" smtClean="0"/>
              <a:t>I never ask for help, I never ask for extra time,</a:t>
            </a:r>
          </a:p>
          <a:p>
            <a:pPr algn="ctr"/>
            <a:r>
              <a:rPr lang="en-US" sz="2000" dirty="0" smtClean="0"/>
              <a:t> and I will never let you down.</a:t>
            </a:r>
            <a:endParaRPr lang="en-US" sz="2000" b="1" cap="none" spc="150" dirty="0">
              <a:ln w="11430"/>
              <a:solidFill>
                <a:srgbClr val="F8F8F8"/>
              </a:solidFill>
              <a:effectLst>
                <a:outerShdw blurRad="25400" algn="tl" rotWithShape="0">
                  <a:srgbClr val="000000">
                    <a:alpha val="43000"/>
                  </a:srgbClr>
                </a:outerShdw>
              </a:effectLst>
            </a:endParaRPr>
          </a:p>
        </p:txBody>
      </p:sp>
      <p:sp>
        <p:nvSpPr>
          <p:cNvPr id="7" name="Rectangle 6"/>
          <p:cNvSpPr/>
          <p:nvPr/>
        </p:nvSpPr>
        <p:spPr>
          <a:xfrm rot="20504357">
            <a:off x="3090839" y="3699215"/>
            <a:ext cx="5729453" cy="707886"/>
          </a:xfrm>
          <a:prstGeom prst="rect">
            <a:avLst/>
          </a:prstGeom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2000" dirty="0" smtClean="0"/>
              <a:t>I'm doing it for the people who don't have a say, </a:t>
            </a:r>
          </a:p>
          <a:p>
            <a:pPr algn="ctr"/>
            <a:r>
              <a:rPr lang="en-US" sz="2000" dirty="0" smtClean="0"/>
              <a:t>who can't have a say, who won't have a say.</a:t>
            </a:r>
            <a:endParaRPr lang="en-US" sz="2000" b="1" cap="none" spc="0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  <p:sp>
        <p:nvSpPr>
          <p:cNvPr id="8" name="Rectangle 7"/>
          <p:cNvSpPr/>
          <p:nvPr/>
        </p:nvSpPr>
        <p:spPr>
          <a:xfrm rot="2134178">
            <a:off x="4892274" y="1289180"/>
            <a:ext cx="4560864" cy="400110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2000" b="1" cap="none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accent1">
                    <a:tint val="3000"/>
                    <a:alpha val="95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</a:rPr>
              <a:t>Dynamite comes in small packages.</a:t>
            </a:r>
            <a:endParaRPr lang="en-US" sz="2000" b="1" cap="none" spc="50" dirty="0">
              <a:ln w="13500">
                <a:solidFill>
                  <a:schemeClr val="accent1">
                    <a:shade val="2500"/>
                    <a:alpha val="6500"/>
                  </a:schemeClr>
                </a:solidFill>
                <a:prstDash val="solid"/>
              </a:ln>
              <a:solidFill>
                <a:schemeClr val="accent1">
                  <a:tint val="3000"/>
                  <a:alpha val="95000"/>
                </a:schemeClr>
              </a:solidFill>
              <a:effectLst>
                <a:innerShdw blurRad="50900" dist="38500" dir="13500000">
                  <a:srgbClr val="000000">
                    <a:alpha val="60000"/>
                  </a:srgbClr>
                </a:innerShdw>
              </a:effectLst>
            </a:endParaRPr>
          </a:p>
        </p:txBody>
      </p:sp>
      <p:sp>
        <p:nvSpPr>
          <p:cNvPr id="9" name="Rectangle 8"/>
          <p:cNvSpPr/>
          <p:nvPr/>
        </p:nvSpPr>
        <p:spPr>
          <a:xfrm rot="1462311">
            <a:off x="11765" y="4171726"/>
            <a:ext cx="3013966" cy="707886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wrap="none" lIns="91440" tIns="45720" rIns="91440" bIns="45720">
            <a:spAutoFit/>
            <a:scene3d>
              <a:camera prst="orthographicFront"/>
              <a:lightRig rig="soft" dir="t">
                <a:rot lat="0" lon="0" rev="10800000"/>
              </a:lightRig>
            </a:scene3d>
            <a:sp3d>
              <a:bevelT w="27940" h="12700"/>
              <a:contourClr>
                <a:srgbClr val="DDDDDD"/>
              </a:contourClr>
            </a:sp3d>
          </a:bodyPr>
          <a:lstStyle/>
          <a:p>
            <a:pPr algn="ctr"/>
            <a:r>
              <a:rPr lang="en-US" sz="2000" spc="150" dirty="0" smtClean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  <a:t>Do it big and let the </a:t>
            </a:r>
          </a:p>
          <a:p>
            <a:pPr algn="ctr"/>
            <a:r>
              <a:rPr lang="en-US" sz="2000" spc="150" dirty="0" smtClean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  <a:t>small fall under that</a:t>
            </a:r>
            <a:endParaRPr lang="en-US" sz="2000" cap="none" spc="150" dirty="0">
              <a:ln w="11430"/>
              <a:solidFill>
                <a:srgbClr val="F8F8F8"/>
              </a:solidFill>
              <a:effectLst>
                <a:outerShdw blurRad="25400" algn="tl" rotWithShape="0">
                  <a:srgbClr val="000000">
                    <a:alpha val="43000"/>
                  </a:srgbClr>
                </a:outerShdw>
              </a:effectLst>
            </a:endParaRPr>
          </a:p>
        </p:txBody>
      </p:sp>
      <p:sp>
        <p:nvSpPr>
          <p:cNvPr id="10" name="Rectangle 9"/>
          <p:cNvSpPr/>
          <p:nvPr/>
        </p:nvSpPr>
        <p:spPr>
          <a:xfrm rot="1197231">
            <a:off x="0" y="5410200"/>
            <a:ext cx="4315605" cy="40011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 lIns="91440" tIns="45720" rIns="91440" bIns="45720">
            <a:spAutoFit/>
            <a:scene3d>
              <a:camera prst="orthographicFront"/>
              <a:lightRig rig="balanced" dir="t">
                <a:rot lat="0" lon="0" rev="2100000"/>
              </a:lightRig>
            </a:scene3d>
            <a:sp3d extrusionH="57150" prstMaterial="metal">
              <a:bevelT w="38100" h="25400"/>
              <a:contourClr>
                <a:schemeClr val="bg2"/>
              </a:contourClr>
            </a:sp3d>
          </a:bodyPr>
          <a:lstStyle/>
          <a:p>
            <a:pPr algn="ctr"/>
            <a:r>
              <a:rPr lang="en-US" sz="2000" b="1" cap="none" spc="0" dirty="0" smtClean="0">
                <a:ln w="50800"/>
                <a:solidFill>
                  <a:schemeClr val="bg1">
                    <a:shade val="50000"/>
                  </a:schemeClr>
                </a:solidFill>
                <a:effectLst/>
              </a:rPr>
              <a:t>Everyone has a story, what’s yours?</a:t>
            </a:r>
            <a:endParaRPr lang="en-US" sz="2000" b="1" cap="none" spc="0" dirty="0">
              <a:ln w="50800"/>
              <a:solidFill>
                <a:schemeClr val="bg1">
                  <a:shade val="50000"/>
                </a:schemeClr>
              </a:solidFill>
              <a:effectLst/>
            </a:endParaRPr>
          </a:p>
        </p:txBody>
      </p:sp>
      <p:sp>
        <p:nvSpPr>
          <p:cNvPr id="11" name="Rectangle 10"/>
          <p:cNvSpPr/>
          <p:nvPr/>
        </p:nvSpPr>
        <p:spPr>
          <a:xfrm rot="20220519">
            <a:off x="4479111" y="4845306"/>
            <a:ext cx="4403770" cy="1200329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 lIns="91440" tIns="45720" rIns="91440" bIns="45720">
            <a:spAutoFit/>
            <a:scene3d>
              <a:camera prst="orthographicFront"/>
              <a:lightRig rig="balanced" dir="t">
                <a:rot lat="0" lon="0" rev="2100000"/>
              </a:lightRig>
            </a:scene3d>
            <a:sp3d extrusionH="57150" prstMaterial="metal">
              <a:bevelT w="38100" h="25400"/>
              <a:contourClr>
                <a:schemeClr val="bg2"/>
              </a:contourClr>
            </a:sp3d>
          </a:bodyPr>
          <a:lstStyle/>
          <a:p>
            <a:pPr algn="ctr"/>
            <a:r>
              <a:rPr lang="en-US" b="1" dirty="0" smtClean="0">
                <a:ln w="50800"/>
                <a:solidFill>
                  <a:schemeClr val="bg1">
                    <a:shade val="50000"/>
                  </a:schemeClr>
                </a:solidFill>
              </a:rPr>
              <a:t>When you’re different you work hard to</a:t>
            </a:r>
          </a:p>
          <a:p>
            <a:pPr algn="ctr"/>
            <a:r>
              <a:rPr lang="en-US" b="1" dirty="0" smtClean="0">
                <a:ln w="50800"/>
                <a:solidFill>
                  <a:schemeClr val="bg1">
                    <a:shade val="50000"/>
                  </a:schemeClr>
                </a:solidFill>
              </a:rPr>
              <a:t> be like everyone else. When you’re</a:t>
            </a:r>
          </a:p>
          <a:p>
            <a:pPr algn="ctr"/>
            <a:r>
              <a:rPr lang="en-US" b="1" dirty="0" smtClean="0">
                <a:ln w="50800"/>
                <a:solidFill>
                  <a:schemeClr val="bg1">
                    <a:shade val="50000"/>
                  </a:schemeClr>
                </a:solidFill>
              </a:rPr>
              <a:t> like everyone else you </a:t>
            </a:r>
          </a:p>
          <a:p>
            <a:pPr algn="ctr"/>
            <a:r>
              <a:rPr lang="en-US" b="1" dirty="0" smtClean="0">
                <a:ln w="50800"/>
                <a:solidFill>
                  <a:schemeClr val="bg1">
                    <a:shade val="50000"/>
                  </a:schemeClr>
                </a:solidFill>
              </a:rPr>
              <a:t>work hard to be different. </a:t>
            </a:r>
            <a:endParaRPr lang="en-US" b="1" cap="none" spc="0" dirty="0">
              <a:ln w="50800"/>
              <a:solidFill>
                <a:schemeClr val="bg1">
                  <a:shade val="50000"/>
                </a:schemeClr>
              </a:solidFill>
              <a:effectLst/>
            </a:endParaRPr>
          </a:p>
        </p:txBody>
      </p:sp>
    </p:spTree>
  </p:cSld>
  <p:clrMapOvr>
    <a:masterClrMapping/>
  </p:clrMapOvr>
  <p:transition spd="med" advTm="35000">
    <p:wipe dir="r"/>
  </p:transition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Apex">
  <a:themeElements>
    <a:clrScheme name="Apex">
      <a:dk1>
        <a:sysClr val="windowText" lastClr="000000"/>
      </a:dk1>
      <a:lt1>
        <a:sysClr val="window" lastClr="FFFFFF"/>
      </a:lt1>
      <a:dk2>
        <a:srgbClr val="69676D"/>
      </a:dk2>
      <a:lt2>
        <a:srgbClr val="C9C2D1"/>
      </a:lt2>
      <a:accent1>
        <a:srgbClr val="CEB966"/>
      </a:accent1>
      <a:accent2>
        <a:srgbClr val="9CB084"/>
      </a:accent2>
      <a:accent3>
        <a:srgbClr val="6BB1C9"/>
      </a:accent3>
      <a:accent4>
        <a:srgbClr val="6585CF"/>
      </a:accent4>
      <a:accent5>
        <a:srgbClr val="7E6BC9"/>
      </a:accent5>
      <a:accent6>
        <a:srgbClr val="A379BB"/>
      </a:accent6>
      <a:hlink>
        <a:srgbClr val="410082"/>
      </a:hlink>
      <a:folHlink>
        <a:srgbClr val="932968"/>
      </a:folHlink>
    </a:clrScheme>
    <a:fontScheme name="Apex">
      <a:majorFont>
        <a:latin typeface="Lucida Sans"/>
        <a:ea typeface=""/>
        <a:cs typeface=""/>
        <a:font script="Grek" typeface="Arial"/>
        <a:font script="Cyrl" typeface="Arial"/>
        <a:font script="Jpan" typeface="HG丸ｺﾞｼｯｸM-PRO"/>
        <a:font script="Hang" typeface="휴먼옛체"/>
        <a:font script="Hans" typeface="黑体"/>
        <a:font script="Hant" typeface="微軟正黑體"/>
        <a:font script="Arab" typeface="Tahoma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Book Antiqua"/>
        <a:ea typeface=""/>
        <a:cs typeface=""/>
        <a:font script="Grek" typeface="Times New Roman"/>
        <a:font script="Cyrl" typeface="Times New Roman"/>
        <a:font script="Jpan" typeface="HG明朝B"/>
        <a:font script="Hang" typeface="돋움"/>
        <a:font script="Hans" typeface="宋体"/>
        <a:font script="Hant" typeface="新細明體"/>
        <a:font script="Arab" typeface="Times New Roman"/>
        <a:font script="Hebr" typeface="David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Apex">
      <a:fillStyleLst>
        <a:solidFill>
          <a:schemeClr val="phClr"/>
        </a:solidFill>
        <a:gradFill rotWithShape="1">
          <a:gsLst>
            <a:gs pos="20000">
              <a:schemeClr val="phClr">
                <a:tint val="9000"/>
              </a:schemeClr>
            </a:gs>
            <a:gs pos="100000">
              <a:schemeClr val="phClr">
                <a:tint val="70000"/>
                <a:satMod val="100000"/>
              </a:schemeClr>
            </a:gs>
          </a:gsLst>
          <a:path path="circle">
            <a:fillToRect l="-15000" t="-15000" r="115000" b="115000"/>
          </a:path>
        </a:gradFill>
        <a:gradFill rotWithShape="1">
          <a:gsLst>
            <a:gs pos="0">
              <a:schemeClr val="phClr">
                <a:shade val="60000"/>
              </a:schemeClr>
            </a:gs>
            <a:gs pos="33000">
              <a:schemeClr val="phClr">
                <a:tint val="86500"/>
              </a:schemeClr>
            </a:gs>
            <a:gs pos="46750">
              <a:schemeClr val="phClr">
                <a:tint val="71000"/>
                <a:satMod val="112000"/>
              </a:schemeClr>
            </a:gs>
            <a:gs pos="53000">
              <a:schemeClr val="phClr">
                <a:tint val="71000"/>
                <a:satMod val="112000"/>
              </a:schemeClr>
            </a:gs>
            <a:gs pos="68000">
              <a:schemeClr val="phClr">
                <a:tint val="86000"/>
              </a:schemeClr>
            </a:gs>
            <a:gs pos="100000">
              <a:schemeClr val="phClr">
                <a:shade val="60000"/>
              </a:schemeClr>
            </a:gs>
          </a:gsLst>
          <a:lin ang="8350000" scaled="1"/>
        </a:gradFill>
      </a:fillStyleLst>
      <a:lnStyleLst>
        <a:ln w="9525" cap="flat" cmpd="sng" algn="ctr">
          <a:solidFill>
            <a:schemeClr val="phClr">
              <a:shade val="48000"/>
              <a:satMod val="11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130000" dist="101600" dir="2700000" algn="tl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  <a:scene3d>
            <a:camera prst="orthographicFront" fov="0">
              <a:rot lat="0" lon="0" rev="0"/>
            </a:camera>
            <a:lightRig rig="soft" dir="tl">
              <a:rot lat="0" lon="0" rev="20100000"/>
            </a:lightRig>
          </a:scene3d>
          <a:sp3d>
            <a:bevelT w="508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180000"/>
              </a:schemeClr>
            </a:gs>
            <a:gs pos="100000">
              <a:schemeClr val="phClr">
                <a:shade val="45000"/>
                <a:satMod val="120000"/>
              </a:schemeClr>
            </a:gs>
          </a:gsLst>
          <a:path path="circle">
            <a:fillToRect r="10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3000"/>
                <a:satMod val="110000"/>
              </a:schemeClr>
              <a:schemeClr val="phClr">
                <a:tint val="60000"/>
                <a:satMod val="42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Apex</Template>
  <TotalTime>373</TotalTime>
  <Words>499</Words>
  <Application>Microsoft Office PowerPoint</Application>
  <PresentationFormat>On-screen Show (4:3)</PresentationFormat>
  <Paragraphs>65</Paragraphs>
  <Slides>10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1" baseType="lpstr">
      <vt:lpstr>Apex</vt:lpstr>
      <vt:lpstr>Standing Tall</vt:lpstr>
      <vt:lpstr>Mathew J. Myers</vt:lpstr>
      <vt:lpstr>Slide 3</vt:lpstr>
      <vt:lpstr>Achondroplasia</vt:lpstr>
      <vt:lpstr>Slide 5</vt:lpstr>
      <vt:lpstr>Characteristics:</vt:lpstr>
      <vt:lpstr>Slide 7</vt:lpstr>
      <vt:lpstr>The “M” Word</vt:lpstr>
      <vt:lpstr>Famous Dwarves:</vt:lpstr>
      <vt:lpstr>Slide 10</vt:lpstr>
    </vt:vector>
  </TitlesOfParts>
  <Company>University of New Hampshire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Standing Tall</dc:title>
  <dc:creator>Matthew Myers</dc:creator>
  <cp:lastModifiedBy>Matthew Myers</cp:lastModifiedBy>
  <cp:revision>7</cp:revision>
  <dcterms:created xsi:type="dcterms:W3CDTF">2011-04-06T00:45:08Z</dcterms:created>
  <dcterms:modified xsi:type="dcterms:W3CDTF">2011-04-11T05:19:39Z</dcterms:modified>
</cp:coreProperties>
</file>